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61" r:id="rId5"/>
    <p:sldId id="264" r:id="rId6"/>
    <p:sldId id="263" r:id="rId7"/>
    <p:sldId id="265" r:id="rId8"/>
    <p:sldId id="266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8" r:id="rId19"/>
    <p:sldId id="279" r:id="rId20"/>
    <p:sldId id="280" r:id="rId21"/>
    <p:sldId id="281" r:id="rId22"/>
    <p:sldId id="282" r:id="rId23"/>
    <p:sldId id="285" r:id="rId24"/>
    <p:sldId id="286" r:id="rId25"/>
    <p:sldId id="283" r:id="rId26"/>
    <p:sldId id="284" r:id="rId27"/>
    <p:sldId id="288" r:id="rId28"/>
    <p:sldId id="295" r:id="rId29"/>
    <p:sldId id="296" r:id="rId30"/>
    <p:sldId id="297" r:id="rId31"/>
    <p:sldId id="289" r:id="rId32"/>
    <p:sldId id="290" r:id="rId33"/>
    <p:sldId id="291" r:id="rId34"/>
    <p:sldId id="299" r:id="rId35"/>
    <p:sldId id="292" r:id="rId36"/>
    <p:sldId id="293" r:id="rId37"/>
    <p:sldId id="294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94"/>
    <p:restoredTop sz="94654"/>
  </p:normalViewPr>
  <p:slideViewPr>
    <p:cSldViewPr snapToGrid="0" snapToObjects="1">
      <p:cViewPr>
        <p:scale>
          <a:sx n="93" d="100"/>
          <a:sy n="93" d="100"/>
        </p:scale>
        <p:origin x="72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png>
</file>

<file path=ppt/media/image24.tiff>
</file>

<file path=ppt/media/image25.tiff>
</file>

<file path=ppt/media/image26.tiff>
</file>

<file path=ppt/media/image27.png>
</file>

<file path=ppt/media/image28.tiff>
</file>

<file path=ppt/media/image29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AFF70-4DA2-6D4D-8718-57290372C7B8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F714A9-BF85-6D47-8066-DBAB30A61C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87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F714A9-BF85-6D47-8066-DBAB30A61C66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6836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F714A9-BF85-6D47-8066-DBAB30A61C66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18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256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197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880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4063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096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383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357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3210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151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0575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0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BAABC-AC07-1643-95ED-B30135987D6B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5147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Relationship Id="rId3" Type="http://schemas.openxmlformats.org/officeDocument/2006/relationships/image" Target="../media/image2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Recitation7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李磊</a:t>
            </a:r>
            <a:endParaRPr kumimoji="1" lang="en-US" altLang="zh-CN" dirty="0" smtClean="0"/>
          </a:p>
          <a:p>
            <a:r>
              <a:rPr kumimoji="1" lang="en-US" altLang="zh-CN" dirty="0" smtClean="0"/>
              <a:t>2023/10/25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593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Example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701" y="0"/>
            <a:ext cx="5109299" cy="6908662"/>
          </a:xfrm>
        </p:spPr>
      </p:pic>
      <p:sp>
        <p:nvSpPr>
          <p:cNvPr id="5" name="文本框 4"/>
          <p:cNvSpPr txBox="1"/>
          <p:nvPr/>
        </p:nvSpPr>
        <p:spPr>
          <a:xfrm>
            <a:off x="838200" y="1690688"/>
            <a:ext cx="562506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State are updated as clock rises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CC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DMEM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Register file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PC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sz="28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The </a:t>
            </a: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outputs </a:t>
            </a: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of combinational logic just change as their inputs change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ALU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Memory reads</a:t>
            </a:r>
          </a:p>
        </p:txBody>
      </p:sp>
    </p:spTree>
    <p:extLst>
      <p:ext uri="{BB962C8B-B14F-4D97-AF65-F5344CB8AC3E}">
        <p14:creationId xmlns:p14="http://schemas.microsoft.com/office/powerpoint/2010/main" val="142723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CA5769A-92E6-2F46-6270-989D2E6E8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Garamond" panose="02020404030301010803" pitchFamily="18" charset="0"/>
              </a:rPr>
              <a:t>Make it better?</a:t>
            </a:r>
            <a:endParaRPr kumimoji="1" lang="zh-CN" altLang="en-US" dirty="0">
              <a:latin typeface="Garamond" panose="02020404030301010803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6B334D68-EBE6-658F-108E-2B4098E8D8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>
                <a:latin typeface="Garamond" panose="02020404030301010803" pitchFamily="18" charset="0"/>
              </a:rPr>
              <a:t>One clock cycle take too long time; </a:t>
            </a:r>
          </a:p>
          <a:p>
            <a:r>
              <a:rPr kumimoji="1" lang="en-US" altLang="zh-CN" dirty="0">
                <a:latin typeface="Garamond" panose="02020404030301010803" pitchFamily="18" charset="0"/>
              </a:rPr>
              <a:t>Most parts of the processor are idle at most time in one cycle; </a:t>
            </a:r>
            <a:endParaRPr kumimoji="1" lang="zh-CN" alt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23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Parallelism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Parallelism is one of the greatest ideas in computer architecture.</a:t>
            </a:r>
            <a:endParaRPr lang="en-US" altLang="zh-CN" b="1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Parallel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threads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Parallel data</a:t>
            </a:r>
          </a:p>
          <a:p>
            <a:r>
              <a:rPr kumimoji="1" lang="en-US" altLang="zh-CN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Parallel instructions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More than one instruction at one time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70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Law of performance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/>
              <p:cNvSpPr txBox="1"/>
              <p:nvPr/>
            </p:nvSpPr>
            <p:spPr>
              <a:xfrm>
                <a:off x="2183263" y="2140505"/>
                <a:ext cx="8790035" cy="10213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bg-BG" altLang="zh-CN" sz="32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𝑇𝑖𝑚𝑒</m:t>
                          </m:r>
                        </m:num>
                        <m:den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𝑃𝑟𝑜𝑔𝑟𝑎𝑚</m:t>
                          </m:r>
                        </m:den>
                      </m:f>
                      <m:r>
                        <a:rPr kumimoji="1" lang="en-US" altLang="zh-CN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kumimoji="1" lang="bg-BG" altLang="zh-C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𝐼𝑛𝑠𝑡𝑟𝑢𝑐𝑡𝑖𝑜𝑛</m:t>
                          </m:r>
                        </m:num>
                        <m:den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𝑃𝑟𝑜𝑔𝑟𝑎𝑚</m:t>
                          </m:r>
                        </m:den>
                      </m:f>
                      <m:r>
                        <a:rPr kumimoji="1" lang="en-US" altLang="zh-CN" sz="3200" b="0" i="1" smtClean="0">
                          <a:latin typeface="Cambria Math" charset="0"/>
                        </a:rPr>
                        <m:t> ∗ </m:t>
                      </m:r>
                      <m:f>
                        <m:fPr>
                          <m:ctrlPr>
                            <a:rPr kumimoji="1" lang="bg-BG" altLang="zh-C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𝐶𝑦𝑐𝑙𝑒𝑠</m:t>
                          </m:r>
                        </m:num>
                        <m:den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𝐼𝑛𝑠𝑡𝑟𝑢𝑐𝑡𝑖𝑜𝑛</m:t>
                          </m:r>
                        </m:den>
                      </m:f>
                      <m:r>
                        <a:rPr kumimoji="1" lang="en-US" altLang="zh-CN" sz="3200" b="0" i="1" smtClean="0">
                          <a:latin typeface="Cambria Math" charset="0"/>
                        </a:rPr>
                        <m:t> ∗ </m:t>
                      </m:r>
                      <m:f>
                        <m:fPr>
                          <m:ctrlPr>
                            <a:rPr kumimoji="1" lang="bg-BG" altLang="zh-C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𝑇𝑖𝑚𝑒</m:t>
                          </m:r>
                        </m:num>
                        <m:den>
                          <m:r>
                            <a:rPr kumimoji="1" lang="en-US" altLang="zh-CN" sz="3200" b="0" i="1" smtClean="0">
                              <a:latin typeface="Cambria Math" charset="0"/>
                            </a:rPr>
                            <m:t>𝐶𝑦𝑐𝑙𝑒</m:t>
                          </m:r>
                        </m:den>
                      </m:f>
                    </m:oMath>
                  </m:oMathPara>
                </a14:m>
                <a:endParaRPr kumimoji="1" lang="zh-CN" altLang="en-US" sz="3200" dirty="0"/>
              </a:p>
            </p:txBody>
          </p:sp>
        </mc:Choice>
        <mc:Fallback xmlns="">
          <p:sp>
            <p:nvSpPr>
              <p:cNvPr id="17" name="文本框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3263" y="2140505"/>
                <a:ext cx="8790035" cy="102137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下箭头 23"/>
          <p:cNvSpPr/>
          <p:nvPr/>
        </p:nvSpPr>
        <p:spPr>
          <a:xfrm rot="10800000">
            <a:off x="7949380" y="3397849"/>
            <a:ext cx="707923" cy="9881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609303" y="4621965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marR="11030"/>
            <a:r>
              <a:rPr lang="en-US" altLang="zh-CN" sz="3200" dirty="0" smtClean="0">
                <a:latin typeface="Arial" charset="0"/>
                <a:ea typeface="Arial" charset="0"/>
                <a:cs typeface="Arial" charset="0"/>
              </a:rPr>
              <a:t>CPI </a:t>
            </a:r>
            <a:r>
              <a:rPr lang="en-US" altLang="zh-CN" sz="3200" dirty="0">
                <a:latin typeface="Arial" charset="0"/>
                <a:ea typeface="Arial" charset="0"/>
                <a:cs typeface="Arial" charset="0"/>
              </a:rPr>
              <a:t>= Cycles Per Instruction</a:t>
            </a:r>
            <a:endParaRPr lang="zh-CN" altLang="en-US" sz="3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77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Instructions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per Program 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Determined by</a:t>
            </a:r>
          </a:p>
          <a:p>
            <a:pPr lvl="1"/>
            <a:r>
              <a:rPr kumimoji="1" lang="en-US" altLang="zh-CN" sz="3200" dirty="0" smtClean="0"/>
              <a:t>Algorithm</a:t>
            </a:r>
          </a:p>
          <a:p>
            <a:pPr lvl="1"/>
            <a:endParaRPr kumimoji="1" lang="en-US" altLang="zh-CN" sz="3200" dirty="0" smtClean="0"/>
          </a:p>
          <a:p>
            <a:pPr lvl="1"/>
            <a:r>
              <a:rPr kumimoji="1" lang="en-US" altLang="zh-CN" sz="3200" dirty="0" smtClean="0"/>
              <a:t>Compiler</a:t>
            </a:r>
          </a:p>
          <a:p>
            <a:pPr lvl="1"/>
            <a:endParaRPr kumimoji="1" lang="en-US" altLang="zh-CN" sz="3200" dirty="0" smtClean="0"/>
          </a:p>
          <a:p>
            <a:pPr lvl="1"/>
            <a:r>
              <a:rPr kumimoji="1" lang="en-US" altLang="zh-CN" sz="3200" dirty="0" smtClean="0"/>
              <a:t>ISA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0729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Clock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Cycles per Instruction (CPI) 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Determined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by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ISA - Processor implementation</a:t>
            </a:r>
          </a:p>
          <a:p>
            <a:pPr lvl="1"/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E.g. for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our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single-cycle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Y86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design, CPI =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  <a:p>
            <a:pPr lvl="1"/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For our pipeline Y86 design, CPI &gt; 1</a:t>
            </a:r>
          </a:p>
          <a:p>
            <a:pPr lvl="1"/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Superscalar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processors, CPI &lt;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1 (we have IPC in this case)</a:t>
            </a:r>
          </a:p>
        </p:txBody>
      </p:sp>
    </p:spTree>
    <p:extLst>
      <p:ext uri="{BB962C8B-B14F-4D97-AF65-F5344CB8AC3E}">
        <p14:creationId xmlns:p14="http://schemas.microsoft.com/office/powerpoint/2010/main" val="27770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Time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per Cycle 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Determined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by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Processor microarchitecture (determines critical path through logic gates)</a:t>
            </a:r>
          </a:p>
          <a:p>
            <a:pPr lvl="1"/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Power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budget (lower voltages reduce transistor speed)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980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Pipeline -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philosophy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410" y="2072737"/>
            <a:ext cx="3327400" cy="12319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410" y="4178300"/>
            <a:ext cx="4559300" cy="1231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43252" y="2363212"/>
            <a:ext cx="49509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 smtClean="0">
                <a:latin typeface="Arial" charset="0"/>
                <a:ea typeface="Arial" charset="0"/>
                <a:cs typeface="Arial" charset="0"/>
              </a:rPr>
              <a:t>Need pipeline registers to store the states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32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 smtClean="0">
                <a:latin typeface="Arial" charset="0"/>
                <a:ea typeface="Arial" charset="0"/>
                <a:cs typeface="Arial" charset="0"/>
              </a:rPr>
              <a:t>Higher throughput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32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 smtClean="0">
                <a:latin typeface="Arial" charset="0"/>
                <a:ea typeface="Arial" charset="0"/>
                <a:cs typeface="Arial" charset="0"/>
              </a:rPr>
              <a:t>Higher delay</a:t>
            </a:r>
            <a:endParaRPr kumimoji="1" lang="zh-CN" altLang="en-US" sz="3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82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97A2EF8-FB76-5358-32F2-10B32F8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Problems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- </a:t>
            </a:r>
            <a:r>
              <a:rPr kumimoji="1" lang="en-US" altLang="zh-CN" dirty="0" err="1">
                <a:latin typeface="Arial" charset="0"/>
                <a:ea typeface="Arial" charset="0"/>
                <a:cs typeface="Arial" charset="0"/>
              </a:rPr>
              <a:t>Nonuniform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 Partitioning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4" name="Group 52">
            <a:extLst>
              <a:ext uri="{FF2B5EF4-FFF2-40B4-BE49-F238E27FC236}">
                <a16:creationId xmlns="" xmlns:a16="http://schemas.microsoft.com/office/drawing/2014/main" id="{39773FA3-C036-0038-7A69-AC748D3635B8}"/>
              </a:ext>
            </a:extLst>
          </p:cNvPr>
          <p:cNvGrpSpPr>
            <a:grpSpLocks/>
          </p:cNvGrpSpPr>
          <p:nvPr/>
        </p:nvGrpSpPr>
        <p:grpSpPr bwMode="auto">
          <a:xfrm>
            <a:off x="7065301" y="1947622"/>
            <a:ext cx="4790704" cy="1234897"/>
            <a:chOff x="192" y="2396"/>
            <a:chExt cx="3648" cy="790"/>
          </a:xfrm>
        </p:grpSpPr>
        <p:sp>
          <p:nvSpPr>
            <p:cNvPr id="5" name="Line 29">
              <a:extLst>
                <a:ext uri="{FF2B5EF4-FFF2-40B4-BE49-F238E27FC236}">
                  <a16:creationId xmlns="" xmlns:a16="http://schemas.microsoft.com/office/drawing/2014/main" id="{135EB3C1-2B4E-80D2-ECC0-C2EC1F9871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3168"/>
              <a:ext cx="31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="" xmlns:a16="http://schemas.microsoft.com/office/drawing/2014/main" id="{27C3A443-1E9D-220D-D47D-C37D241A64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5" y="2976"/>
              <a:ext cx="398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Time</a:t>
              </a:r>
            </a:p>
          </p:txBody>
        </p:sp>
        <p:sp>
          <p:nvSpPr>
            <p:cNvPr id="7" name="Rectangle 31">
              <a:extLst>
                <a:ext uri="{FF2B5EF4-FFF2-40B4-BE49-F238E27FC236}">
                  <a16:creationId xmlns="" xmlns:a16="http://schemas.microsoft.com/office/drawing/2014/main" id="{57818B36-BC20-CC86-1056-D6817BCAA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396"/>
              <a:ext cx="528" cy="19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eaLnBrk="1" hangingPunct="1">
                <a:lnSpc>
                  <a:spcPct val="100000"/>
                </a:lnSpc>
              </a:pPr>
              <a:r>
                <a:rPr lang="en-US" sz="1600" b="0" dirty="0"/>
                <a:t>OP1</a:t>
              </a:r>
            </a:p>
          </p:txBody>
        </p:sp>
        <p:sp>
          <p:nvSpPr>
            <p:cNvPr id="8" name="Rectangle 32">
              <a:extLst>
                <a:ext uri="{FF2B5EF4-FFF2-40B4-BE49-F238E27FC236}">
                  <a16:creationId xmlns="" xmlns:a16="http://schemas.microsoft.com/office/drawing/2014/main" id="{EC84C95B-3560-F8DD-DBD1-50A96C72E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588"/>
              <a:ext cx="528" cy="19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eaLnBrk="1" hangingPunct="1">
                <a:lnSpc>
                  <a:spcPct val="100000"/>
                </a:lnSpc>
              </a:pPr>
              <a:r>
                <a:rPr lang="en-US" sz="1600" b="0" dirty="0"/>
                <a:t>OP2</a:t>
              </a:r>
            </a:p>
          </p:txBody>
        </p:sp>
        <p:sp>
          <p:nvSpPr>
            <p:cNvPr id="9" name="Rectangle 33">
              <a:extLst>
                <a:ext uri="{FF2B5EF4-FFF2-40B4-BE49-F238E27FC236}">
                  <a16:creationId xmlns="" xmlns:a16="http://schemas.microsoft.com/office/drawing/2014/main" id="{05E4EE83-8C91-2AC8-79AB-47DA52D0B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780"/>
              <a:ext cx="528" cy="19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eaLnBrk="1" hangingPunct="1">
                <a:lnSpc>
                  <a:spcPct val="100000"/>
                </a:lnSpc>
              </a:pPr>
              <a:r>
                <a:rPr lang="en-US" sz="1600" b="0" dirty="0"/>
                <a:t>OP3</a:t>
              </a:r>
            </a:p>
          </p:txBody>
        </p:sp>
        <p:grpSp>
          <p:nvGrpSpPr>
            <p:cNvPr id="10" name="Group 34">
              <a:extLst>
                <a:ext uri="{FF2B5EF4-FFF2-40B4-BE49-F238E27FC236}">
                  <a16:creationId xmlns="" xmlns:a16="http://schemas.microsoft.com/office/drawing/2014/main" id="{34FD76A8-922B-F046-F934-9EEBDDD097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" y="2400"/>
              <a:ext cx="1728" cy="192"/>
              <a:chOff x="768" y="2400"/>
              <a:chExt cx="1728" cy="192"/>
            </a:xfrm>
          </p:grpSpPr>
          <p:sp>
            <p:nvSpPr>
              <p:cNvPr id="23" name="Rectangle 35">
                <a:extLst>
                  <a:ext uri="{FF2B5EF4-FFF2-40B4-BE49-F238E27FC236}">
                    <a16:creationId xmlns="" xmlns:a16="http://schemas.microsoft.com/office/drawing/2014/main" id="{BA39D590-986E-773F-C6F9-E3960DA1ED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192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A</a:t>
                </a:r>
              </a:p>
            </p:txBody>
          </p:sp>
          <p:sp>
            <p:nvSpPr>
              <p:cNvPr id="24" name="Rectangle 36">
                <a:extLst>
                  <a:ext uri="{FF2B5EF4-FFF2-40B4-BE49-F238E27FC236}">
                    <a16:creationId xmlns="" xmlns:a16="http://schemas.microsoft.com/office/drawing/2014/main" id="{AADBDD28-65FD-60F5-0401-C5C0091337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2400"/>
                <a:ext cx="576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B</a:t>
                </a:r>
              </a:p>
            </p:txBody>
          </p:sp>
          <p:sp>
            <p:nvSpPr>
              <p:cNvPr id="25" name="Rectangle 37">
                <a:extLst>
                  <a:ext uri="{FF2B5EF4-FFF2-40B4-BE49-F238E27FC236}">
                    <a16:creationId xmlns="" xmlns:a16="http://schemas.microsoft.com/office/drawing/2014/main" id="{4EDD75DB-6787-197C-0041-76B635D216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384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C</a:t>
                </a:r>
              </a:p>
            </p:txBody>
          </p:sp>
          <p:sp>
            <p:nvSpPr>
              <p:cNvPr id="26" name="Rectangle 38">
                <a:extLst>
                  <a:ext uri="{FF2B5EF4-FFF2-40B4-BE49-F238E27FC236}">
                    <a16:creationId xmlns="" xmlns:a16="http://schemas.microsoft.com/office/drawing/2014/main" id="{FC5425D1-D5CE-C003-C6D9-250D06B7FF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  <p:sp>
            <p:nvSpPr>
              <p:cNvPr id="27" name="Rectangle 39">
                <a:extLst>
                  <a:ext uri="{FF2B5EF4-FFF2-40B4-BE49-F238E27FC236}">
                    <a16:creationId xmlns="" xmlns:a16="http://schemas.microsoft.com/office/drawing/2014/main" id="{3DD7113C-5D38-9A9F-AB18-3AE4EDA636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</p:grpSp>
        <p:grpSp>
          <p:nvGrpSpPr>
            <p:cNvPr id="11" name="Group 40">
              <a:extLst>
                <a:ext uri="{FF2B5EF4-FFF2-40B4-BE49-F238E27FC236}">
                  <a16:creationId xmlns="" xmlns:a16="http://schemas.microsoft.com/office/drawing/2014/main" id="{F80D5CBD-D00F-E0C4-A6AE-5642C7F67B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44" y="2592"/>
              <a:ext cx="1728" cy="192"/>
              <a:chOff x="768" y="2400"/>
              <a:chExt cx="1728" cy="192"/>
            </a:xfrm>
          </p:grpSpPr>
          <p:sp>
            <p:nvSpPr>
              <p:cNvPr id="18" name="Rectangle 41">
                <a:extLst>
                  <a:ext uri="{FF2B5EF4-FFF2-40B4-BE49-F238E27FC236}">
                    <a16:creationId xmlns="" xmlns:a16="http://schemas.microsoft.com/office/drawing/2014/main" id="{6D2F7FA0-DD1C-C4FD-530C-CCAA76E487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192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A</a:t>
                </a:r>
              </a:p>
            </p:txBody>
          </p:sp>
          <p:sp>
            <p:nvSpPr>
              <p:cNvPr id="19" name="Rectangle 42">
                <a:extLst>
                  <a:ext uri="{FF2B5EF4-FFF2-40B4-BE49-F238E27FC236}">
                    <a16:creationId xmlns="" xmlns:a16="http://schemas.microsoft.com/office/drawing/2014/main" id="{95CACAAB-B26D-254B-38FC-E7AB9A5A63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2400"/>
                <a:ext cx="576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B</a:t>
                </a:r>
              </a:p>
            </p:txBody>
          </p:sp>
          <p:sp>
            <p:nvSpPr>
              <p:cNvPr id="20" name="Rectangle 43">
                <a:extLst>
                  <a:ext uri="{FF2B5EF4-FFF2-40B4-BE49-F238E27FC236}">
                    <a16:creationId xmlns="" xmlns:a16="http://schemas.microsoft.com/office/drawing/2014/main" id="{1B1C8F4D-131D-183E-7A2C-3D2B792EE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384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C</a:t>
                </a:r>
              </a:p>
            </p:txBody>
          </p:sp>
          <p:sp>
            <p:nvSpPr>
              <p:cNvPr id="21" name="Rectangle 44">
                <a:extLst>
                  <a:ext uri="{FF2B5EF4-FFF2-40B4-BE49-F238E27FC236}">
                    <a16:creationId xmlns="" xmlns:a16="http://schemas.microsoft.com/office/drawing/2014/main" id="{46E32EDE-E964-DDC8-1F2D-16CC3B7EF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  <p:sp>
            <p:nvSpPr>
              <p:cNvPr id="22" name="Rectangle 45">
                <a:extLst>
                  <a:ext uri="{FF2B5EF4-FFF2-40B4-BE49-F238E27FC236}">
                    <a16:creationId xmlns="" xmlns:a16="http://schemas.microsoft.com/office/drawing/2014/main" id="{DC19AF8A-FABD-549C-1B80-202EAE0989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</p:grpSp>
        <p:grpSp>
          <p:nvGrpSpPr>
            <p:cNvPr id="12" name="Group 46">
              <a:extLst>
                <a:ext uri="{FF2B5EF4-FFF2-40B4-BE49-F238E27FC236}">
                  <a16:creationId xmlns="" xmlns:a16="http://schemas.microsoft.com/office/drawing/2014/main" id="{460D6564-2C02-1D19-FF6B-0209E3129F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0" y="2784"/>
              <a:ext cx="1728" cy="192"/>
              <a:chOff x="768" y="2400"/>
              <a:chExt cx="1728" cy="192"/>
            </a:xfrm>
          </p:grpSpPr>
          <p:sp>
            <p:nvSpPr>
              <p:cNvPr id="13" name="Rectangle 47">
                <a:extLst>
                  <a:ext uri="{FF2B5EF4-FFF2-40B4-BE49-F238E27FC236}">
                    <a16:creationId xmlns="" xmlns:a16="http://schemas.microsoft.com/office/drawing/2014/main" id="{39993164-595B-DC3F-70BF-1F93EF795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192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A</a:t>
                </a:r>
              </a:p>
            </p:txBody>
          </p:sp>
          <p:sp>
            <p:nvSpPr>
              <p:cNvPr id="14" name="Rectangle 48">
                <a:extLst>
                  <a:ext uri="{FF2B5EF4-FFF2-40B4-BE49-F238E27FC236}">
                    <a16:creationId xmlns="" xmlns:a16="http://schemas.microsoft.com/office/drawing/2014/main" id="{98B36248-D225-1230-76D1-7F42891FE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2400"/>
                <a:ext cx="576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B</a:t>
                </a:r>
              </a:p>
            </p:txBody>
          </p:sp>
          <p:sp>
            <p:nvSpPr>
              <p:cNvPr id="15" name="Rectangle 49">
                <a:extLst>
                  <a:ext uri="{FF2B5EF4-FFF2-40B4-BE49-F238E27FC236}">
                    <a16:creationId xmlns="" xmlns:a16="http://schemas.microsoft.com/office/drawing/2014/main" id="{0944F852-7EA2-273D-4F57-6C0FDF447C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384" cy="192"/>
              </a:xfrm>
              <a:prstGeom prst="rect">
                <a:avLst/>
              </a:prstGeom>
              <a:solidFill>
                <a:srgbClr val="66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r>
                  <a:rPr lang="en-US" sz="1600" b="0" dirty="0"/>
                  <a:t>C</a:t>
                </a:r>
              </a:p>
            </p:txBody>
          </p:sp>
          <p:sp>
            <p:nvSpPr>
              <p:cNvPr id="16" name="Rectangle 50">
                <a:extLst>
                  <a:ext uri="{FF2B5EF4-FFF2-40B4-BE49-F238E27FC236}">
                    <a16:creationId xmlns="" xmlns:a16="http://schemas.microsoft.com/office/drawing/2014/main" id="{92238FC0-3A02-2164-7E5A-8EE7138E23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  <p:sp>
            <p:nvSpPr>
              <p:cNvPr id="17" name="Rectangle 51">
                <a:extLst>
                  <a:ext uri="{FF2B5EF4-FFF2-40B4-BE49-F238E27FC236}">
                    <a16:creationId xmlns="" xmlns:a16="http://schemas.microsoft.com/office/drawing/2014/main" id="{8858E886-0222-D1AA-6804-F5330CC43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57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600" b="0" dirty="0"/>
              </a:p>
            </p:txBody>
          </p:sp>
        </p:grpSp>
      </p:grpSp>
      <p:grpSp>
        <p:nvGrpSpPr>
          <p:cNvPr id="28" name="Group 28">
            <a:extLst>
              <a:ext uri="{FF2B5EF4-FFF2-40B4-BE49-F238E27FC236}">
                <a16:creationId xmlns="" xmlns:a16="http://schemas.microsoft.com/office/drawing/2014/main" id="{76EE6DEB-EF86-4908-557C-5C5B5B5E9CC5}"/>
              </a:ext>
            </a:extLst>
          </p:cNvPr>
          <p:cNvGrpSpPr>
            <a:grpSpLocks/>
          </p:cNvGrpSpPr>
          <p:nvPr/>
        </p:nvGrpSpPr>
        <p:grpSpPr bwMode="auto">
          <a:xfrm>
            <a:off x="449968" y="1762190"/>
            <a:ext cx="6318967" cy="1741011"/>
            <a:chOff x="257" y="720"/>
            <a:chExt cx="4032" cy="1506"/>
          </a:xfrm>
        </p:grpSpPr>
        <p:sp>
          <p:nvSpPr>
            <p:cNvPr id="29" name="Rectangle 4">
              <a:extLst>
                <a:ext uri="{FF2B5EF4-FFF2-40B4-BE49-F238E27FC236}">
                  <a16:creationId xmlns="" xmlns:a16="http://schemas.microsoft.com/office/drawing/2014/main" id="{849620E9-B0A9-4DF6-7F2B-B8712D770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" y="978"/>
              <a:ext cx="136" cy="80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R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e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g</a:t>
              </a:r>
            </a:p>
          </p:txBody>
        </p:sp>
        <p:sp>
          <p:nvSpPr>
            <p:cNvPr id="30" name="Line 5">
              <a:extLst>
                <a:ext uri="{FF2B5EF4-FFF2-40B4-BE49-F238E27FC236}">
                  <a16:creationId xmlns="" xmlns:a16="http://schemas.microsoft.com/office/drawing/2014/main" id="{E81A3E8B-0CBD-1FEE-6EE4-DF09C2B879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Line 6">
              <a:extLst>
                <a:ext uri="{FF2B5EF4-FFF2-40B4-BE49-F238E27FC236}">
                  <a16:creationId xmlns="" xmlns:a16="http://schemas.microsoft.com/office/drawing/2014/main" id="{7418AF25-4330-52D5-633D-FB8BECE71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3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Line 7">
              <a:extLst>
                <a:ext uri="{FF2B5EF4-FFF2-40B4-BE49-F238E27FC236}">
                  <a16:creationId xmlns="" xmlns:a16="http://schemas.microsoft.com/office/drawing/2014/main" id="{A12BA689-DC07-ED85-80ED-E75B5D26B4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7" y="1790"/>
              <a:ext cx="0" cy="13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3" name="Rectangle 8">
              <a:extLst>
                <a:ext uri="{FF2B5EF4-FFF2-40B4-BE49-F238E27FC236}">
                  <a16:creationId xmlns="" xmlns:a16="http://schemas.microsoft.com/office/drawing/2014/main" id="{94ADF690-F48F-37D0-F3BB-7141B7DDA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6" y="2016"/>
              <a:ext cx="43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Clock</a:t>
              </a:r>
            </a:p>
          </p:txBody>
        </p:sp>
        <p:sp>
          <p:nvSpPr>
            <p:cNvPr id="34" name="Rectangle 9">
              <a:extLst>
                <a:ext uri="{FF2B5EF4-FFF2-40B4-BE49-F238E27FC236}">
                  <a16:creationId xmlns="" xmlns:a16="http://schemas.microsoft.com/office/drawing/2014/main" id="{A5953E0D-2070-4B7F-196E-8F2F3385B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9" y="978"/>
              <a:ext cx="136" cy="80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R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e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g</a:t>
              </a:r>
            </a:p>
          </p:txBody>
        </p:sp>
        <p:sp>
          <p:nvSpPr>
            <p:cNvPr id="35" name="Line 10">
              <a:extLst>
                <a:ext uri="{FF2B5EF4-FFF2-40B4-BE49-F238E27FC236}">
                  <a16:creationId xmlns="" xmlns:a16="http://schemas.microsoft.com/office/drawing/2014/main" id="{C52A4487-4390-EF23-A453-79DA8AA13F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65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6" name="Line 11">
              <a:extLst>
                <a:ext uri="{FF2B5EF4-FFF2-40B4-BE49-F238E27FC236}">
                  <a16:creationId xmlns="" xmlns:a16="http://schemas.microsoft.com/office/drawing/2014/main" id="{A45E3BFA-F711-773C-5BC5-DC576CDCBB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17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7" name="Line 12">
              <a:extLst>
                <a:ext uri="{FF2B5EF4-FFF2-40B4-BE49-F238E27FC236}">
                  <a16:creationId xmlns="" xmlns:a16="http://schemas.microsoft.com/office/drawing/2014/main" id="{56A330C2-CD1F-A0CE-01BD-287A8B0CE1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01" y="1790"/>
              <a:ext cx="0" cy="13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8" name="Rectangle 13">
              <a:extLst>
                <a:ext uri="{FF2B5EF4-FFF2-40B4-BE49-F238E27FC236}">
                  <a16:creationId xmlns="" xmlns:a16="http://schemas.microsoft.com/office/drawing/2014/main" id="{92CB8249-8C17-88BB-1506-5BD53B1D8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3" y="978"/>
              <a:ext cx="860" cy="808"/>
            </a:xfrm>
            <a:prstGeom prst="rect">
              <a:avLst/>
            </a:prstGeom>
            <a:solidFill>
              <a:srgbClr val="CC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Comb.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logic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B</a:t>
              </a:r>
            </a:p>
          </p:txBody>
        </p:sp>
        <p:sp>
          <p:nvSpPr>
            <p:cNvPr id="39" name="Rectangle 14">
              <a:extLst>
                <a:ext uri="{FF2B5EF4-FFF2-40B4-BE49-F238E27FC236}">
                  <a16:creationId xmlns="" xmlns:a16="http://schemas.microsoft.com/office/drawing/2014/main" id="{7063DB32-F6CE-25FD-F66C-F9152BD0E3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5" y="978"/>
              <a:ext cx="136" cy="80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R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e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g</a:t>
              </a:r>
            </a:p>
          </p:txBody>
        </p:sp>
        <p:sp>
          <p:nvSpPr>
            <p:cNvPr id="40" name="Line 15">
              <a:extLst>
                <a:ext uri="{FF2B5EF4-FFF2-40B4-BE49-F238E27FC236}">
                  <a16:creationId xmlns="" xmlns:a16="http://schemas.microsoft.com/office/drawing/2014/main" id="{AC340311-05DB-B1EA-73E8-886CFC24DC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49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1" name="Line 16">
              <a:extLst>
                <a:ext uri="{FF2B5EF4-FFF2-40B4-BE49-F238E27FC236}">
                  <a16:creationId xmlns="" xmlns:a16="http://schemas.microsoft.com/office/drawing/2014/main" id="{0EFB4B79-724E-0530-C6F4-B0DB5E12D1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13" y="1358"/>
              <a:ext cx="288" cy="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2" name="Line 17">
              <a:extLst>
                <a:ext uri="{FF2B5EF4-FFF2-40B4-BE49-F238E27FC236}">
                  <a16:creationId xmlns="" xmlns:a16="http://schemas.microsoft.com/office/drawing/2014/main" id="{98FEA662-9AD9-ECAF-2281-E29E718B36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97" y="1790"/>
              <a:ext cx="0" cy="27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3" name="Rectangle 18">
              <a:extLst>
                <a:ext uri="{FF2B5EF4-FFF2-40B4-BE49-F238E27FC236}">
                  <a16:creationId xmlns="" xmlns:a16="http://schemas.microsoft.com/office/drawing/2014/main" id="{FE309322-0D22-DEA4-1C79-0EC181CABC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" y="978"/>
              <a:ext cx="568" cy="808"/>
            </a:xfrm>
            <a:prstGeom prst="rect">
              <a:avLst/>
            </a:prstGeom>
            <a:solidFill>
              <a:srgbClr val="CC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Comb.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logic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C</a:t>
              </a:r>
            </a:p>
          </p:txBody>
        </p:sp>
        <p:sp>
          <p:nvSpPr>
            <p:cNvPr id="44" name="Rectangle 19">
              <a:extLst>
                <a:ext uri="{FF2B5EF4-FFF2-40B4-BE49-F238E27FC236}">
                  <a16:creationId xmlns="" xmlns:a16="http://schemas.microsoft.com/office/drawing/2014/main" id="{4C2DBBF4-133C-7822-427A-8410BFF256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" y="720"/>
              <a:ext cx="480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50 ps</a:t>
              </a:r>
            </a:p>
          </p:txBody>
        </p:sp>
        <p:sp>
          <p:nvSpPr>
            <p:cNvPr id="45" name="Rectangle 20">
              <a:extLst>
                <a:ext uri="{FF2B5EF4-FFF2-40B4-BE49-F238E27FC236}">
                  <a16:creationId xmlns="" xmlns:a16="http://schemas.microsoft.com/office/drawing/2014/main" id="{5522F6CF-3B6E-1159-A9D8-89BB3E593E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" y="720"/>
              <a:ext cx="427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20 ps</a:t>
              </a:r>
            </a:p>
          </p:txBody>
        </p:sp>
        <p:sp>
          <p:nvSpPr>
            <p:cNvPr id="46" name="Rectangle 21">
              <a:extLst>
                <a:ext uri="{FF2B5EF4-FFF2-40B4-BE49-F238E27FC236}">
                  <a16:creationId xmlns="" xmlns:a16="http://schemas.microsoft.com/office/drawing/2014/main" id="{5A04861B-211A-CD30-EF2C-4138FAECC0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1" y="720"/>
              <a:ext cx="735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150 ps</a:t>
              </a:r>
            </a:p>
          </p:txBody>
        </p:sp>
        <p:sp>
          <p:nvSpPr>
            <p:cNvPr id="47" name="Rectangle 22">
              <a:extLst>
                <a:ext uri="{FF2B5EF4-FFF2-40B4-BE49-F238E27FC236}">
                  <a16:creationId xmlns="" xmlns:a16="http://schemas.microsoft.com/office/drawing/2014/main" id="{D050C4DC-D6FD-0ED2-1B40-CAD6D475C4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2" y="720"/>
              <a:ext cx="427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20 ps</a:t>
              </a:r>
            </a:p>
          </p:txBody>
        </p:sp>
        <p:sp>
          <p:nvSpPr>
            <p:cNvPr id="48" name="Rectangle 23">
              <a:extLst>
                <a:ext uri="{FF2B5EF4-FFF2-40B4-BE49-F238E27FC236}">
                  <a16:creationId xmlns="" xmlns:a16="http://schemas.microsoft.com/office/drawing/2014/main" id="{23935DB1-A916-B467-E9BD-7F383FEAD0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8" y="720"/>
              <a:ext cx="498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100 ps</a:t>
              </a:r>
            </a:p>
          </p:txBody>
        </p:sp>
        <p:sp>
          <p:nvSpPr>
            <p:cNvPr id="49" name="Rectangle 24">
              <a:extLst>
                <a:ext uri="{FF2B5EF4-FFF2-40B4-BE49-F238E27FC236}">
                  <a16:creationId xmlns="" xmlns:a16="http://schemas.microsoft.com/office/drawing/2014/main" id="{C0151033-CAA0-F706-437B-BD72B8FAA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" y="720"/>
              <a:ext cx="427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20 ps</a:t>
              </a:r>
            </a:p>
          </p:txBody>
        </p:sp>
        <p:sp>
          <p:nvSpPr>
            <p:cNvPr id="50" name="Line 25">
              <a:extLst>
                <a:ext uri="{FF2B5EF4-FFF2-40B4-BE49-F238E27FC236}">
                  <a16:creationId xmlns="" xmlns:a16="http://schemas.microsoft.com/office/drawing/2014/main" id="{A17D8E35-1752-B735-692F-53EB55DB87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7" y="1920"/>
              <a:ext cx="288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2" name="Rectangle 27">
              <a:extLst>
                <a:ext uri="{FF2B5EF4-FFF2-40B4-BE49-F238E27FC236}">
                  <a16:creationId xmlns="" xmlns:a16="http://schemas.microsoft.com/office/drawing/2014/main" id="{40642D66-27CF-2F7B-39CF-97BF1B4F8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" y="960"/>
              <a:ext cx="288" cy="808"/>
            </a:xfrm>
            <a:prstGeom prst="rect">
              <a:avLst/>
            </a:prstGeom>
            <a:solidFill>
              <a:srgbClr val="CC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>
                <a:lnSpc>
                  <a:spcPct val="100000"/>
                </a:lnSpc>
              </a:pPr>
              <a:r>
                <a:rPr lang="en-US" sz="1200" b="0" dirty="0">
                  <a:latin typeface="Arial" charset="0"/>
                </a:rPr>
                <a:t>Comb.</a:t>
              </a:r>
            </a:p>
            <a:p>
              <a:pPr>
                <a:lnSpc>
                  <a:spcPct val="100000"/>
                </a:lnSpc>
              </a:pPr>
              <a:r>
                <a:rPr lang="en-US" sz="1200" b="0" dirty="0">
                  <a:latin typeface="Arial" charset="0"/>
                </a:rPr>
                <a:t>logic</a:t>
              </a:r>
            </a:p>
            <a:p>
              <a:pPr>
                <a:lnSpc>
                  <a:spcPct val="100000"/>
                </a:lnSpc>
              </a:pPr>
              <a:r>
                <a:rPr lang="en-US" sz="1600" b="0" dirty="0">
                  <a:latin typeface="Arial" charset="0"/>
                </a:rPr>
                <a:t>A</a:t>
              </a:r>
            </a:p>
          </p:txBody>
        </p:sp>
      </p:grpSp>
      <p:grpSp>
        <p:nvGrpSpPr>
          <p:cNvPr id="53" name="Group 50">
            <a:extLst>
              <a:ext uri="{FF2B5EF4-FFF2-40B4-BE49-F238E27FC236}">
                <a16:creationId xmlns="" xmlns:a16="http://schemas.microsoft.com/office/drawing/2014/main" id="{CE53FE75-2866-ECCB-E52E-3375162EA8E1}"/>
              </a:ext>
            </a:extLst>
          </p:cNvPr>
          <p:cNvGrpSpPr>
            <a:grpSpLocks/>
          </p:cNvGrpSpPr>
          <p:nvPr/>
        </p:nvGrpSpPr>
        <p:grpSpPr bwMode="auto">
          <a:xfrm>
            <a:off x="514294" y="4250010"/>
            <a:ext cx="8447088" cy="2287587"/>
            <a:chOff x="228" y="739"/>
            <a:chExt cx="5321" cy="1441"/>
          </a:xfrm>
        </p:grpSpPr>
        <p:sp>
          <p:nvSpPr>
            <p:cNvPr id="54" name="Rectangle 4">
              <a:extLst>
                <a:ext uri="{FF2B5EF4-FFF2-40B4-BE49-F238E27FC236}">
                  <a16:creationId xmlns="" xmlns:a16="http://schemas.microsoft.com/office/drawing/2014/main" id="{27967F99-8915-A148-96BF-289B60EBD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968"/>
              <a:ext cx="115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l">
                <a:lnSpc>
                  <a:spcPct val="100000"/>
                </a:lnSpc>
              </a:pPr>
              <a:endParaRPr lang="en-US" sz="1600" b="0" dirty="0">
                <a:latin typeface="Arial" charset="0"/>
              </a:endParaRPr>
            </a:p>
          </p:txBody>
        </p:sp>
        <p:grpSp>
          <p:nvGrpSpPr>
            <p:cNvPr id="55" name="Group 5">
              <a:extLst>
                <a:ext uri="{FF2B5EF4-FFF2-40B4-BE49-F238E27FC236}">
                  <a16:creationId xmlns="" xmlns:a16="http://schemas.microsoft.com/office/drawing/2014/main" id="{09AA24FE-612B-684C-C91B-7D609D88D4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" y="739"/>
              <a:ext cx="5321" cy="1439"/>
              <a:chOff x="228" y="2563"/>
              <a:chExt cx="5321" cy="1439"/>
            </a:xfrm>
          </p:grpSpPr>
          <p:sp>
            <p:nvSpPr>
              <p:cNvPr id="56" name="Line 6">
                <a:extLst>
                  <a:ext uri="{FF2B5EF4-FFF2-40B4-BE49-F238E27FC236}">
                    <a16:creationId xmlns="" xmlns:a16="http://schemas.microsoft.com/office/drawing/2014/main" id="{17DEB760-49EA-8FC0-86FD-B162699D6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2" y="3137"/>
                <a:ext cx="260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7" name="Line 7">
                <a:extLst>
                  <a:ext uri="{FF2B5EF4-FFF2-40B4-BE49-F238E27FC236}">
                    <a16:creationId xmlns="" xmlns:a16="http://schemas.microsoft.com/office/drawing/2014/main" id="{EC7D8B90-FF02-C229-A90E-4539AEC519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8" name="Line 8">
                <a:extLst>
                  <a:ext uri="{FF2B5EF4-FFF2-40B4-BE49-F238E27FC236}">
                    <a16:creationId xmlns="" xmlns:a16="http://schemas.microsoft.com/office/drawing/2014/main" id="{44FE8433-EE22-8D85-B498-1D5EC57D54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07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9" name="Line 9">
                <a:extLst>
                  <a:ext uri="{FF2B5EF4-FFF2-40B4-BE49-F238E27FC236}">
                    <a16:creationId xmlns="" xmlns:a16="http://schemas.microsoft.com/office/drawing/2014/main" id="{5D17A03C-45B4-DCA7-FE79-E8A22DA4D3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16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0" name="Line 10">
                <a:extLst>
                  <a:ext uri="{FF2B5EF4-FFF2-40B4-BE49-F238E27FC236}">
                    <a16:creationId xmlns="" xmlns:a16="http://schemas.microsoft.com/office/drawing/2014/main" id="{C6EA9249-482B-E66C-79B1-ECB87F2CDF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71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1" name="Line 11">
                <a:extLst>
                  <a:ext uri="{FF2B5EF4-FFF2-40B4-BE49-F238E27FC236}">
                    <a16:creationId xmlns="" xmlns:a16="http://schemas.microsoft.com/office/drawing/2014/main" id="{C126C624-AA4D-6E00-4474-5156A77828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0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2" name="Line 12">
                <a:extLst>
                  <a:ext uri="{FF2B5EF4-FFF2-40B4-BE49-F238E27FC236}">
                    <a16:creationId xmlns="" xmlns:a16="http://schemas.microsoft.com/office/drawing/2014/main" id="{CD583EC7-0C27-8F7D-3C56-4482CB6A3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35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3" name="Line 13">
                <a:extLst>
                  <a:ext uri="{FF2B5EF4-FFF2-40B4-BE49-F238E27FC236}">
                    <a16:creationId xmlns="" xmlns:a16="http://schemas.microsoft.com/office/drawing/2014/main" id="{FD78F6A4-F5FC-87E1-3FF6-A327772F71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44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4" name="Line 14">
                <a:extLst>
                  <a:ext uri="{FF2B5EF4-FFF2-40B4-BE49-F238E27FC236}">
                    <a16:creationId xmlns="" xmlns:a16="http://schemas.microsoft.com/office/drawing/2014/main" id="{E3DF66E6-1183-4EF4-7C5F-119FCA1A77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99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5" name="Line 15">
                <a:extLst>
                  <a:ext uri="{FF2B5EF4-FFF2-40B4-BE49-F238E27FC236}">
                    <a16:creationId xmlns="" xmlns:a16="http://schemas.microsoft.com/office/drawing/2014/main" id="{25AD45A2-B6F3-D8D5-1EA2-5712168382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08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6" name="Line 16">
                <a:extLst>
                  <a:ext uri="{FF2B5EF4-FFF2-40B4-BE49-F238E27FC236}">
                    <a16:creationId xmlns="" xmlns:a16="http://schemas.microsoft.com/office/drawing/2014/main" id="{CC70E49B-CD26-00B7-7D15-A6719BF884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63" y="3137"/>
                <a:ext cx="259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7" name="Line 17">
                <a:extLst>
                  <a:ext uri="{FF2B5EF4-FFF2-40B4-BE49-F238E27FC236}">
                    <a16:creationId xmlns="" xmlns:a16="http://schemas.microsoft.com/office/drawing/2014/main" id="{773D3AB0-FFC2-41D3-91C4-C0227CFBAD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026" y="3137"/>
                <a:ext cx="260" cy="0"/>
              </a:xfrm>
              <a:prstGeom prst="line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8" name="Rectangle 18">
                <a:extLst>
                  <a:ext uri="{FF2B5EF4-FFF2-40B4-BE49-F238E27FC236}">
                    <a16:creationId xmlns="" xmlns:a16="http://schemas.microsoft.com/office/drawing/2014/main" id="{083749E5-85E6-0051-D893-60ACC4DC4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" y="3792"/>
                <a:ext cx="433" cy="21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Clock</a:t>
                </a:r>
              </a:p>
            </p:txBody>
          </p:sp>
          <p:sp>
            <p:nvSpPr>
              <p:cNvPr id="69" name="Rectangle 19">
                <a:extLst>
                  <a:ext uri="{FF2B5EF4-FFF2-40B4-BE49-F238E27FC236}">
                    <a16:creationId xmlns="" xmlns:a16="http://schemas.microsoft.com/office/drawing/2014/main" id="{F1C331A3-D7A8-121F-D166-1B66693336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0" y="2795"/>
                <a:ext cx="122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70" name="Line 20">
                <a:extLst>
                  <a:ext uri="{FF2B5EF4-FFF2-40B4-BE49-F238E27FC236}">
                    <a16:creationId xmlns="" xmlns:a16="http://schemas.microsoft.com/office/drawing/2014/main" id="{AE215DB0-EB83-B101-5701-E5427DDA5D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2" y="3526"/>
                <a:ext cx="0" cy="21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1" name="Rectangle 21">
                <a:extLst>
                  <a:ext uri="{FF2B5EF4-FFF2-40B4-BE49-F238E27FC236}">
                    <a16:creationId xmlns="" xmlns:a16="http://schemas.microsoft.com/office/drawing/2014/main" id="{759BA956-B6D4-9ABA-99ED-6B0328003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2" y="2795"/>
                <a:ext cx="294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72" name="Rectangle 22">
                <a:extLst>
                  <a:ext uri="{FF2B5EF4-FFF2-40B4-BE49-F238E27FC236}">
                    <a16:creationId xmlns="" xmlns:a16="http://schemas.microsoft.com/office/drawing/2014/main" id="{CAD2EBED-CE70-BD61-2551-0789925B6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73" name="Rectangle 23">
                <a:extLst>
                  <a:ext uri="{FF2B5EF4-FFF2-40B4-BE49-F238E27FC236}">
                    <a16:creationId xmlns="" xmlns:a16="http://schemas.microsoft.com/office/drawing/2014/main" id="{7CFE1263-383A-2AE6-E7B1-11F966B0E0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2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74" name="Rectangle 24">
                <a:extLst>
                  <a:ext uri="{FF2B5EF4-FFF2-40B4-BE49-F238E27FC236}">
                    <a16:creationId xmlns="" xmlns:a16="http://schemas.microsoft.com/office/drawing/2014/main" id="{922DADEC-90D5-1D48-89E8-74B58C392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4" y="2795"/>
                <a:ext cx="121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75" name="Line 25">
                <a:extLst>
                  <a:ext uri="{FF2B5EF4-FFF2-40B4-BE49-F238E27FC236}">
                    <a16:creationId xmlns="" xmlns:a16="http://schemas.microsoft.com/office/drawing/2014/main" id="{44331D40-3E31-174A-CA7F-5747EEFB13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16" y="3526"/>
                <a:ext cx="0" cy="17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6" name="Rectangle 26">
                <a:extLst>
                  <a:ext uri="{FF2B5EF4-FFF2-40B4-BE49-F238E27FC236}">
                    <a16:creationId xmlns="" xmlns:a16="http://schemas.microsoft.com/office/drawing/2014/main" id="{268829EE-8E3F-E61F-AA61-195B2192E2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6" y="2795"/>
                <a:ext cx="294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77" name="Rectangle 27">
                <a:extLst>
                  <a:ext uri="{FF2B5EF4-FFF2-40B4-BE49-F238E27FC236}">
                    <a16:creationId xmlns="" xmlns:a16="http://schemas.microsoft.com/office/drawing/2014/main" id="{82162201-7C4A-DFFF-2CF4-7A3F6D4EA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78" name="Rectangle 28">
                <a:extLst>
                  <a:ext uri="{FF2B5EF4-FFF2-40B4-BE49-F238E27FC236}">
                    <a16:creationId xmlns="" xmlns:a16="http://schemas.microsoft.com/office/drawing/2014/main" id="{3468644D-DE55-C030-4B03-EB3D1FADB7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6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79" name="Rectangle 29">
                <a:extLst>
                  <a:ext uri="{FF2B5EF4-FFF2-40B4-BE49-F238E27FC236}">
                    <a16:creationId xmlns="" xmlns:a16="http://schemas.microsoft.com/office/drawing/2014/main" id="{0E59ED38-3CCC-4BCF-8387-D68842234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8" y="2795"/>
                <a:ext cx="121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80" name="Line 30">
                <a:extLst>
                  <a:ext uri="{FF2B5EF4-FFF2-40B4-BE49-F238E27FC236}">
                    <a16:creationId xmlns="" xmlns:a16="http://schemas.microsoft.com/office/drawing/2014/main" id="{2BE6F175-CC14-C11A-1E41-B81538F60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0" y="3526"/>
                <a:ext cx="0" cy="17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81" name="Rectangle 31">
                <a:extLst>
                  <a:ext uri="{FF2B5EF4-FFF2-40B4-BE49-F238E27FC236}">
                    <a16:creationId xmlns="" xmlns:a16="http://schemas.microsoft.com/office/drawing/2014/main" id="{A029F9E8-ACDA-FB55-D15B-56B4FB2E40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9" y="2795"/>
                <a:ext cx="295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82" name="Rectangle 32">
                <a:extLst>
                  <a:ext uri="{FF2B5EF4-FFF2-40B4-BE49-F238E27FC236}">
                    <a16:creationId xmlns="" xmlns:a16="http://schemas.microsoft.com/office/drawing/2014/main" id="{86E892AE-CBF8-DD32-68A3-093FBB598F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8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83" name="Rectangle 33">
                <a:extLst>
                  <a:ext uri="{FF2B5EF4-FFF2-40B4-BE49-F238E27FC236}">
                    <a16:creationId xmlns="" xmlns:a16="http://schemas.microsoft.com/office/drawing/2014/main" id="{56968F1C-C135-EDD1-E03B-8E0D08E7BA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84" name="Rectangle 34">
                <a:extLst>
                  <a:ext uri="{FF2B5EF4-FFF2-40B4-BE49-F238E27FC236}">
                    <a16:creationId xmlns="" xmlns:a16="http://schemas.microsoft.com/office/drawing/2014/main" id="{E1819966-0F98-2388-C96A-0CC901598B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2" y="2795"/>
                <a:ext cx="121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85" name="Line 35">
                <a:extLst>
                  <a:ext uri="{FF2B5EF4-FFF2-40B4-BE49-F238E27FC236}">
                    <a16:creationId xmlns="" xmlns:a16="http://schemas.microsoft.com/office/drawing/2014/main" id="{A4E33186-C432-F20D-B03C-C888D1EEE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44" y="3526"/>
                <a:ext cx="0" cy="17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86" name="Rectangle 36">
                <a:extLst>
                  <a:ext uri="{FF2B5EF4-FFF2-40B4-BE49-F238E27FC236}">
                    <a16:creationId xmlns="" xmlns:a16="http://schemas.microsoft.com/office/drawing/2014/main" id="{7B3004C8-0D9F-C90E-2C4E-9D1F6FE134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3" y="2795"/>
                <a:ext cx="295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87" name="Rectangle 37">
                <a:extLst>
                  <a:ext uri="{FF2B5EF4-FFF2-40B4-BE49-F238E27FC236}">
                    <a16:creationId xmlns="" xmlns:a16="http://schemas.microsoft.com/office/drawing/2014/main" id="{AFDB550B-8C29-7AFA-C35E-6AAC8876B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2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88" name="Rectangle 38">
                <a:extLst>
                  <a:ext uri="{FF2B5EF4-FFF2-40B4-BE49-F238E27FC236}">
                    <a16:creationId xmlns="" xmlns:a16="http://schemas.microsoft.com/office/drawing/2014/main" id="{E6504686-2DAA-1CE3-A3CD-FE4B71DD8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4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89" name="Rectangle 39">
                <a:extLst>
                  <a:ext uri="{FF2B5EF4-FFF2-40B4-BE49-F238E27FC236}">
                    <a16:creationId xmlns="" xmlns:a16="http://schemas.microsoft.com/office/drawing/2014/main" id="{562A5349-D2CB-EBB2-C006-D2E7CA36E2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6" y="2795"/>
                <a:ext cx="121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90" name="Line 40">
                <a:extLst>
                  <a:ext uri="{FF2B5EF4-FFF2-40B4-BE49-F238E27FC236}">
                    <a16:creationId xmlns="" xmlns:a16="http://schemas.microsoft.com/office/drawing/2014/main" id="{95668F81-7101-6150-22E1-0C2CBCA8F4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08" y="3526"/>
                <a:ext cx="0" cy="17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91" name="Rectangle 41">
                <a:extLst>
                  <a:ext uri="{FF2B5EF4-FFF2-40B4-BE49-F238E27FC236}">
                    <a16:creationId xmlns="" xmlns:a16="http://schemas.microsoft.com/office/drawing/2014/main" id="{63B11638-67F6-5DB6-F6F5-ABB034DD74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7" y="2795"/>
                <a:ext cx="295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92" name="Rectangle 42">
                <a:extLst>
                  <a:ext uri="{FF2B5EF4-FFF2-40B4-BE49-F238E27FC236}">
                    <a16:creationId xmlns="" xmlns:a16="http://schemas.microsoft.com/office/drawing/2014/main" id="{05D7A5C6-DD8E-CD71-8AC1-8C28081AD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6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93" name="Rectangle 43">
                <a:extLst>
                  <a:ext uri="{FF2B5EF4-FFF2-40B4-BE49-F238E27FC236}">
                    <a16:creationId xmlns="" xmlns:a16="http://schemas.microsoft.com/office/drawing/2014/main" id="{5FC91C7F-B8CF-8A39-1ECF-320AFF1F4F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68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94" name="Rectangle 44">
                <a:extLst>
                  <a:ext uri="{FF2B5EF4-FFF2-40B4-BE49-F238E27FC236}">
                    <a16:creationId xmlns="" xmlns:a16="http://schemas.microsoft.com/office/drawing/2014/main" id="{1D3030CF-D23F-2FD0-E1DF-5901445CB9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0" y="2795"/>
                <a:ext cx="121" cy="72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R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e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g</a:t>
                </a:r>
              </a:p>
            </p:txBody>
          </p:sp>
          <p:sp>
            <p:nvSpPr>
              <p:cNvPr id="95" name="Line 45">
                <a:extLst>
                  <a:ext uri="{FF2B5EF4-FFF2-40B4-BE49-F238E27FC236}">
                    <a16:creationId xmlns="" xmlns:a16="http://schemas.microsoft.com/office/drawing/2014/main" id="{F06A2D75-428E-256B-DC6B-F7CF5DA25E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72" y="3526"/>
                <a:ext cx="0" cy="17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96" name="Rectangle 46">
                <a:extLst>
                  <a:ext uri="{FF2B5EF4-FFF2-40B4-BE49-F238E27FC236}">
                    <a16:creationId xmlns="" xmlns:a16="http://schemas.microsoft.com/office/drawing/2014/main" id="{E5057A53-E678-66A8-302D-05BE065BF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71" y="2795"/>
                <a:ext cx="295" cy="727"/>
              </a:xfrm>
              <a:prstGeom prst="rect">
                <a:avLst/>
              </a:prstGeom>
              <a:solidFill>
                <a:srgbClr val="CCFFF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 anchor="ctr"/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Comb.</a:t>
                </a:r>
              </a:p>
              <a:p>
                <a:pPr defTabSz="739775">
                  <a:lnSpc>
                    <a:spcPct val="100000"/>
                  </a:lnSpc>
                </a:pPr>
                <a:r>
                  <a:rPr lang="en-US" sz="1200" b="0" dirty="0">
                    <a:latin typeface="Arial" charset="0"/>
                  </a:rPr>
                  <a:t>logic</a:t>
                </a:r>
              </a:p>
            </p:txBody>
          </p:sp>
          <p:sp>
            <p:nvSpPr>
              <p:cNvPr id="97" name="Rectangle 47">
                <a:extLst>
                  <a:ext uri="{FF2B5EF4-FFF2-40B4-BE49-F238E27FC236}">
                    <a16:creationId xmlns="" xmlns:a16="http://schemas.microsoft.com/office/drawing/2014/main" id="{6397B1D1-D8E8-256F-1C9E-A2C02D404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50 ps</a:t>
                </a:r>
              </a:p>
            </p:txBody>
          </p:sp>
          <p:sp>
            <p:nvSpPr>
              <p:cNvPr id="98" name="Rectangle 48">
                <a:extLst>
                  <a:ext uri="{FF2B5EF4-FFF2-40B4-BE49-F238E27FC236}">
                    <a16:creationId xmlns="" xmlns:a16="http://schemas.microsoft.com/office/drawing/2014/main" id="{A0190DC8-C5BB-53FB-48A6-C4F380402B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2" y="2563"/>
                <a:ext cx="417" cy="20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82550" tIns="41275" rIns="82550" bIns="41275">
                <a:spAutoFit/>
              </a:bodyPr>
              <a:lstStyle/>
              <a:p>
                <a:pPr defTabSz="739775">
                  <a:lnSpc>
                    <a:spcPct val="100000"/>
                  </a:lnSpc>
                </a:pPr>
                <a:r>
                  <a:rPr lang="en-US" sz="1600" b="0" dirty="0">
                    <a:latin typeface="Arial" charset="0"/>
                  </a:rPr>
                  <a:t>20 ps</a:t>
                </a:r>
              </a:p>
            </p:txBody>
          </p:sp>
          <p:sp>
            <p:nvSpPr>
              <p:cNvPr id="99" name="Line 49">
                <a:extLst>
                  <a:ext uri="{FF2B5EF4-FFF2-40B4-BE49-F238E27FC236}">
                    <a16:creationId xmlns="" xmlns:a16="http://schemas.microsoft.com/office/drawing/2014/main" id="{C514481A-4B81-DE80-42D9-216DEA855C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2" y="3699"/>
                <a:ext cx="4331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26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Problem - Hazards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sz="3300" dirty="0" smtClean="0">
                <a:latin typeface="Arial" charset="0"/>
                <a:ea typeface="Arial" charset="0"/>
                <a:cs typeface="Arial" charset="0"/>
              </a:rPr>
              <a:t>A hazard is </a:t>
            </a:r>
            <a:r>
              <a:rPr lang="en-US" altLang="zh-CN" sz="3300" dirty="0">
                <a:latin typeface="Arial" charset="0"/>
                <a:ea typeface="Arial" charset="0"/>
                <a:cs typeface="Arial" charset="0"/>
              </a:rPr>
              <a:t>a situation that prevents starting the next instruction in the next clock cycle</a:t>
            </a:r>
          </a:p>
          <a:p>
            <a:pPr lvl="1"/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1)Structural </a:t>
            </a:r>
            <a:r>
              <a:rPr lang="en-US" altLang="zh-CN" sz="2800" dirty="0" smtClean="0">
                <a:latin typeface="Arial" charset="0"/>
                <a:ea typeface="Arial" charset="0"/>
                <a:cs typeface="Arial" charset="0"/>
              </a:rPr>
              <a:t>hazard</a:t>
            </a:r>
          </a:p>
          <a:p>
            <a:pPr lvl="2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A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required resource is busy(e.g. needed in multiple stages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lvl="2"/>
            <a:r>
              <a:rPr lang="en-US" altLang="zh-CN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No structural hazard in CSAPP</a:t>
            </a:r>
            <a:endParaRPr lang="en-US" altLang="zh-CN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sz="2600" dirty="0">
                <a:latin typeface="Arial" charset="0"/>
                <a:ea typeface="Arial" charset="0"/>
                <a:cs typeface="Arial" charset="0"/>
              </a:rPr>
              <a:t>2)</a:t>
            </a:r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Data </a:t>
            </a:r>
            <a:r>
              <a:rPr lang="en-US" altLang="zh-CN" sz="2800" dirty="0" smtClean="0">
                <a:latin typeface="Arial" charset="0"/>
                <a:ea typeface="Arial" charset="0"/>
                <a:cs typeface="Arial" charset="0"/>
              </a:rPr>
              <a:t>hazard </a:t>
            </a:r>
          </a:p>
          <a:p>
            <a:pPr lvl="2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Data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dependency between instructions</a:t>
            </a:r>
          </a:p>
          <a:p>
            <a:pPr lvl="2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Need to wait for previous instruction to complete its data read/write</a:t>
            </a:r>
          </a:p>
          <a:p>
            <a:pPr lvl="2"/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3)Control </a:t>
            </a:r>
            <a:r>
              <a:rPr lang="en-US" altLang="zh-CN" sz="2800" dirty="0" smtClean="0">
                <a:latin typeface="Arial" charset="0"/>
                <a:ea typeface="Arial" charset="0"/>
                <a:cs typeface="Arial" charset="0"/>
              </a:rPr>
              <a:t>hazard</a:t>
            </a:r>
          </a:p>
          <a:p>
            <a:pPr lvl="2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Flow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of execution depends on previous instruction 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All hazards can be solved by stalling.</a:t>
            </a:r>
            <a:endParaRPr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03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Announcements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>
                <a:sym typeface="+mn-lt"/>
              </a:rPr>
              <a:t>11/06</a:t>
            </a:r>
            <a:r>
              <a:rPr kumimoji="1" lang="zh-CN" altLang="en-US" dirty="0" smtClean="0">
                <a:sym typeface="+mn-lt"/>
              </a:rPr>
              <a:t>期中考试</a:t>
            </a:r>
            <a:r>
              <a:rPr kumimoji="1" lang="en-US" altLang="zh-CN" dirty="0" smtClean="0">
                <a:sym typeface="+mn-lt"/>
              </a:rPr>
              <a:t>, </a:t>
            </a:r>
            <a:r>
              <a:rPr kumimoji="1" lang="zh-CN" altLang="en-US" dirty="0" smtClean="0">
                <a:sym typeface="+mn-lt"/>
              </a:rPr>
              <a:t>考到第六章</a:t>
            </a:r>
            <a:r>
              <a:rPr kumimoji="1" lang="en-US" altLang="zh-CN" dirty="0" smtClean="0">
                <a:sym typeface="+mn-lt"/>
              </a:rPr>
              <a:t>,</a:t>
            </a:r>
            <a:r>
              <a:rPr kumimoji="1" lang="zh-CN" altLang="en-US" dirty="0" smtClean="0">
                <a:sym typeface="+mn-lt"/>
              </a:rPr>
              <a:t> 大家合理安排复习</a:t>
            </a:r>
            <a:endParaRPr kumimoji="1" lang="en-US" altLang="zh-CN" dirty="0" smtClean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r>
              <a:rPr kumimoji="1" lang="zh-CN" altLang="en-US" dirty="0" smtClean="0">
                <a:sym typeface="+mn-lt"/>
              </a:rPr>
              <a:t>下周的回课是期中复习回课</a:t>
            </a:r>
            <a:endParaRPr kumimoji="1" lang="en-US" altLang="zh-CN" dirty="0" smtClean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 err="1" smtClean="0">
                <a:sym typeface="+mn-lt"/>
              </a:rPr>
              <a:t>Attacklab</a:t>
            </a:r>
            <a:r>
              <a:rPr kumimoji="1" lang="zh-CN" altLang="en-US" dirty="0" smtClean="0">
                <a:sym typeface="+mn-lt"/>
              </a:rPr>
              <a:t> </a:t>
            </a:r>
            <a:r>
              <a:rPr kumimoji="1" lang="en-US" altLang="zh-CN" dirty="0" smtClean="0">
                <a:sym typeface="+mn-lt"/>
              </a:rPr>
              <a:t>10/26ddl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 err="1" smtClean="0">
                <a:sym typeface="+mn-lt"/>
              </a:rPr>
              <a:t>Archlab</a:t>
            </a:r>
            <a:r>
              <a:rPr kumimoji="1" lang="zh-CN" altLang="en-US" dirty="0" smtClean="0">
                <a:sym typeface="+mn-lt"/>
              </a:rPr>
              <a:t> </a:t>
            </a:r>
            <a:r>
              <a:rPr kumimoji="1" lang="en-US" altLang="zh-CN" dirty="0" smtClean="0">
                <a:sym typeface="+mn-lt"/>
              </a:rPr>
              <a:t>10/31due, 11/02ddl, </a:t>
            </a:r>
            <a:r>
              <a:rPr kumimoji="1" lang="en-US" altLang="zh-CN" dirty="0" err="1" smtClean="0">
                <a:sym typeface="+mn-lt"/>
              </a:rPr>
              <a:t>ddl</a:t>
            </a:r>
            <a:r>
              <a:rPr kumimoji="1" lang="zh-CN" altLang="en-US" dirty="0" smtClean="0">
                <a:sym typeface="+mn-lt"/>
              </a:rPr>
              <a:t>后会安排同学回顾</a:t>
            </a:r>
            <a:r>
              <a:rPr kumimoji="1" lang="en-US" altLang="zh-CN" dirty="0" smtClean="0">
                <a:sym typeface="+mn-lt"/>
              </a:rPr>
              <a:t>,</a:t>
            </a:r>
            <a:r>
              <a:rPr kumimoji="1" lang="zh-CN" altLang="en-US" dirty="0" smtClean="0">
                <a:sym typeface="+mn-lt"/>
              </a:rPr>
              <a:t> 请大家积极报名</a:t>
            </a:r>
            <a:endParaRPr kumimoji="1" lang="en-US" altLang="zh-CN" dirty="0" smtClean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41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2452" y="179145"/>
            <a:ext cx="10515600" cy="1325563"/>
          </a:xfrm>
        </p:spPr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Solution – data hazard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662948" cy="4351338"/>
          </a:xfrm>
        </p:spPr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Forwarding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Always forward to decode stage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Note the precedence of data forwarding (e &gt; M &gt; W) (M &gt; E)</a:t>
            </a: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cannot resolve load &amp;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use </a:t>
            </a:r>
            <a:r>
              <a:rPr kumimoji="1" lang="en-US" altLang="zh-CN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sometimes </a:t>
            </a:r>
            <a:endParaRPr kumimoji="1" lang="zh-CN" altLang="en-US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820" y="0"/>
            <a:ext cx="5977180" cy="466672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749" y="4787731"/>
            <a:ext cx="4889548" cy="202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5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 smtClean="0">
                <a:latin typeface="Arial" charset="0"/>
                <a:ea typeface="Arial" charset="0"/>
                <a:cs typeface="Arial" charset="0"/>
              </a:rPr>
              <a:t>Solution – control hazard</a:t>
            </a:r>
            <a:endParaRPr kumimoji="1" lang="zh-CN" altLang="en-US" sz="4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872566" cy="4351338"/>
          </a:xfrm>
        </p:spPr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For ret, just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stall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for 3 cycles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More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complex architectures have better methods to avoid stalls caused by 'ret'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instructions.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For conditional jump, we can predict whether or not we will take the branch</a:t>
            </a:r>
          </a:p>
          <a:p>
            <a:pPr lvl="1"/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Misprediction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 must be dealt with.</a:t>
            </a:r>
          </a:p>
          <a:p>
            <a:pPr lvl="1"/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860" y="0"/>
            <a:ext cx="5491140" cy="48286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231" y="4914739"/>
            <a:ext cx="4458346" cy="193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How can we just stop the pipeline?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By controlling the signals of the pipeline registers!</a:t>
            </a:r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5293"/>
          <a:stretch/>
        </p:blipFill>
        <p:spPr>
          <a:xfrm>
            <a:off x="3263227" y="2743200"/>
            <a:ext cx="7021621" cy="24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6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How can we just stop the pipeline?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By controlling the signals of the pipeline registers!</a:t>
            </a:r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590" y="2888933"/>
            <a:ext cx="6605076" cy="222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7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How can we just stop the pipeline?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By controlling the signals of the pipeline registers!</a:t>
            </a:r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468" y="2722966"/>
            <a:ext cx="7879223" cy="256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56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How to understand the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hcl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?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HCL describes the logic of gray block in the pipeline.</a:t>
            </a: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You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can try to combine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HCL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and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the pipeline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to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understand them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better.</a:t>
            </a: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Useful tip: try to write your own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hcl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 in your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archlab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this will deepen your understanding.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I will give just one example, read the rest by yourself!</a:t>
            </a:r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163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0"/>
            <a:ext cx="50292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78" y="356461"/>
            <a:ext cx="6184900" cy="2806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78" y="3805984"/>
            <a:ext cx="6184900" cy="256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6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01925"/>
            <a:ext cx="6134100" cy="1968500"/>
          </a:xfrm>
        </p:spPr>
      </p:pic>
      <p:sp>
        <p:nvSpPr>
          <p:cNvPr id="5" name="文本框 4"/>
          <p:cNvSpPr txBox="1"/>
          <p:nvPr/>
        </p:nvSpPr>
        <p:spPr>
          <a:xfrm>
            <a:off x="7080788" y="1224365"/>
            <a:ext cx="43815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We need a control logic the determine whether there is a hazard.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28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And if there is, we need some control logics for the pipeline registers to deal with the hazard. 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28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I will also give an example, try out the rest by yourself!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73906"/>
            <a:ext cx="5547102" cy="1455274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Hazard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 control logic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673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" y="4905859"/>
            <a:ext cx="6464300" cy="135644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0"/>
            <a:ext cx="50292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" y="714859"/>
            <a:ext cx="64389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47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Combinations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: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800100" lvl="1" indent="-342900">
              <a:buFont typeface="Wingdings" pitchFamily="2" charset="2"/>
              <a:buChar char="Ø"/>
            </a:pP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ret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+ </a:t>
            </a:r>
            <a:r>
              <a:rPr kumimoji="1" lang="en-US" altLang="zh-CN" dirty="0" err="1">
                <a:latin typeface="Arial" charset="0"/>
                <a:ea typeface="Arial" charset="0"/>
                <a:cs typeface="Arial" charset="0"/>
              </a:rPr>
              <a:t>misprediction</a:t>
            </a:r>
            <a:r>
              <a:rPr kumimoji="1" lang="zh-CN" alt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(ret is not executed, and is replaced by a bubble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):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2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when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detected: give F stall and D/E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bubble</a:t>
            </a:r>
          </a:p>
          <a:p>
            <a:pPr lvl="2"/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annot both give F stall and give F bubble</a:t>
            </a:r>
          </a:p>
          <a:p>
            <a:pPr lvl="2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2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ret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+ load/use (when the register loaded/used is %</a:t>
            </a:r>
            <a:r>
              <a:rPr kumimoji="1" lang="en-US" altLang="zh-CN" dirty="0" err="1">
                <a:latin typeface="Arial" charset="0"/>
                <a:ea typeface="Arial" charset="0"/>
                <a:cs typeface="Arial" charset="0"/>
              </a:rPr>
              <a:t>rsp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; ret is executed): 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2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when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detected: give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F/D stall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and E bubble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841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Schedule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张</a:t>
            </a:r>
            <a:r>
              <a:rPr kumimoji="1" lang="zh-CN" altLang="en-US" dirty="0" smtClean="0"/>
              <a:t>致</a:t>
            </a:r>
            <a:r>
              <a:rPr kumimoji="1" lang="en-US" altLang="zh-CN" dirty="0" smtClean="0"/>
              <a:t>,</a:t>
            </a:r>
            <a:r>
              <a:rPr kumimoji="1" lang="zh-CN" altLang="en-US" dirty="0"/>
              <a:t>宋子青同学</a:t>
            </a:r>
            <a:r>
              <a:rPr kumimoji="1" lang="zh-CN" altLang="en-US" dirty="0" smtClean="0"/>
              <a:t>回课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助教回顾本周重点内容和相关往年题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讲流水线大题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1058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Exceptions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W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 store a stat bit in all pipeline registers</a:t>
            </a: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Several subtleties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Multiple exceptions -- the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first exception is the most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significant</a:t>
            </a:r>
          </a:p>
          <a:p>
            <a:pPr lvl="1"/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Mispredicted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 branch – ignore the exception</a:t>
            </a: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If an invalid instruction reaches the memory stage, then the machine is going to stop. </a:t>
            </a:r>
          </a:p>
          <a:p>
            <a:pPr lvl="1"/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prevents following instructions from updating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CC and other </a:t>
            </a:r>
            <a:r>
              <a:rPr kumimoji="1" lang="en-US" altLang="zh-CN" smtClean="0">
                <a:latin typeface="Arial" charset="0"/>
                <a:ea typeface="Arial" charset="0"/>
                <a:cs typeface="Arial" charset="0"/>
              </a:rPr>
              <a:t>programmer visible states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04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19602"/>
            <a:ext cx="10843647" cy="427738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 flipH="1">
            <a:off x="10554347" y="1496436"/>
            <a:ext cx="619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0000"/>
                </a:solidFill>
              </a:rPr>
              <a:t>D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1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64" y="2104696"/>
            <a:ext cx="6681673" cy="183425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01681" y="4405987"/>
            <a:ext cx="46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FF0000"/>
                </a:solidFill>
              </a:rPr>
              <a:t>C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48" y="-1"/>
            <a:ext cx="4862052" cy="689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05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221" y="0"/>
            <a:ext cx="7449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221" y="0"/>
            <a:ext cx="7449779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310" y="2800198"/>
            <a:ext cx="7331690" cy="405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8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870" y="0"/>
            <a:ext cx="814913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705350" y="324433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"/>
              </a:rPr>
              <a:t>不需要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240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972" y="0"/>
            <a:ext cx="8118028" cy="45410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972" y="4624556"/>
            <a:ext cx="8084949" cy="223344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228712" y="3147228"/>
            <a:ext cx="467744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 err="1">
                <a:solidFill>
                  <a:srgbClr val="FF0000"/>
                </a:solidFill>
                <a:latin typeface=""/>
              </a:rPr>
              <a:t>D_icode</a:t>
            </a:r>
            <a:r>
              <a:rPr lang="en-US" altLang="zh-CN" sz="2000" dirty="0">
                <a:solidFill>
                  <a:srgbClr val="FF0000"/>
                </a:solidFill>
                <a:latin typeface=""/>
              </a:rPr>
              <a:t> == IJREGXX: </a:t>
            </a:r>
            <a:r>
              <a:rPr lang="en-US" altLang="zh-CN" sz="2000" dirty="0" err="1">
                <a:solidFill>
                  <a:srgbClr val="FF0000"/>
                </a:solidFill>
                <a:latin typeface=""/>
              </a:rPr>
              <a:t>d_valB</a:t>
            </a:r>
            <a:r>
              <a:rPr lang="en-US" altLang="zh-CN" sz="2000" dirty="0" smtClean="0">
                <a:solidFill>
                  <a:srgbClr val="FF0000"/>
                </a:solidFill>
                <a:latin typeface=""/>
              </a:rPr>
              <a:t>;</a:t>
            </a:r>
          </a:p>
          <a:p>
            <a:pPr algn="ctr"/>
            <a:endParaRPr lang="en-US" altLang="zh-CN" sz="2000" dirty="0" smtClean="0">
              <a:solidFill>
                <a:srgbClr val="FF0000"/>
              </a:solidFill>
              <a:latin typeface=""/>
            </a:endParaRPr>
          </a:p>
          <a:p>
            <a:pPr algn="ctr"/>
            <a:r>
              <a:rPr lang="cs-CZ" altLang="zh-CN" sz="2000" dirty="0" smtClean="0">
                <a:solidFill>
                  <a:srgbClr val="FF0000"/>
                </a:solidFill>
                <a:latin typeface=""/>
              </a:rPr>
              <a:t>1 </a:t>
            </a:r>
            <a:r>
              <a:rPr lang="cs-CZ" altLang="zh-CN" sz="2000" dirty="0">
                <a:solidFill>
                  <a:srgbClr val="FF0000"/>
                </a:solidFill>
                <a:latin typeface=""/>
              </a:rPr>
              <a:t>2 3</a:t>
            </a:r>
            <a:endParaRPr lang="zh-CN" altLang="en-US" sz="2000" dirty="0"/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051" y="5224254"/>
            <a:ext cx="8084949" cy="163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9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01679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647" y="340964"/>
            <a:ext cx="8752556" cy="14469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833077" y="3647290"/>
            <a:ext cx="15856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altLang="zh-CN" sz="2800" dirty="0">
                <a:solidFill>
                  <a:srgbClr val="FF0000"/>
                </a:solidFill>
                <a:latin typeface=""/>
              </a:rPr>
              <a:t>15 13 20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2201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xmlns="" id="{D4C1A0E7-6D9E-4CE4-6881-D84F7EDC62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9201032"/>
              </p:ext>
            </p:extLst>
          </p:nvPr>
        </p:nvGraphicFramePr>
        <p:xfrm>
          <a:off x="255321" y="13855"/>
          <a:ext cx="11709068" cy="677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411">
                  <a:extLst>
                    <a:ext uri="{9D8B030D-6E8A-4147-A177-3AD203B41FA5}">
                      <a16:colId xmlns:a16="http://schemas.microsoft.com/office/drawing/2014/main" xmlns="" val="1535195118"/>
                    </a:ext>
                  </a:extLst>
                </a:gridCol>
                <a:gridCol w="1615044">
                  <a:extLst>
                    <a:ext uri="{9D8B030D-6E8A-4147-A177-3AD203B41FA5}">
                      <a16:colId xmlns:a16="http://schemas.microsoft.com/office/drawing/2014/main" xmlns="" val="4228339967"/>
                    </a:ext>
                  </a:extLst>
                </a:gridCol>
                <a:gridCol w="1508166">
                  <a:extLst>
                    <a:ext uri="{9D8B030D-6E8A-4147-A177-3AD203B41FA5}">
                      <a16:colId xmlns:a16="http://schemas.microsoft.com/office/drawing/2014/main" xmlns="" val="1731419148"/>
                    </a:ext>
                  </a:extLst>
                </a:gridCol>
                <a:gridCol w="2234088">
                  <a:extLst>
                    <a:ext uri="{9D8B030D-6E8A-4147-A177-3AD203B41FA5}">
                      <a16:colId xmlns:a16="http://schemas.microsoft.com/office/drawing/2014/main" xmlns="" val="3542800434"/>
                    </a:ext>
                  </a:extLst>
                </a:gridCol>
                <a:gridCol w="1677378">
                  <a:extLst>
                    <a:ext uri="{9D8B030D-6E8A-4147-A177-3AD203B41FA5}">
                      <a16:colId xmlns:a16="http://schemas.microsoft.com/office/drawing/2014/main" xmlns="" val="716062134"/>
                    </a:ext>
                  </a:extLst>
                </a:gridCol>
                <a:gridCol w="1828721">
                  <a:extLst>
                    <a:ext uri="{9D8B030D-6E8A-4147-A177-3AD203B41FA5}">
                      <a16:colId xmlns:a16="http://schemas.microsoft.com/office/drawing/2014/main" xmlns="" val="1029030322"/>
                    </a:ext>
                  </a:extLst>
                </a:gridCol>
                <a:gridCol w="1551260">
                  <a:extLst>
                    <a:ext uri="{9D8B030D-6E8A-4147-A177-3AD203B41FA5}">
                      <a16:colId xmlns:a16="http://schemas.microsoft.com/office/drawing/2014/main" xmlns="" val="10426857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Instruction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Fetch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Decode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Execute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Memory r/w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Writeback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 update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58449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cmovxx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rA; rB;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valE=valB+valA</a:t>
                      </a:r>
                      <a:endParaRPr lang="en" altLang="zh-CN" dirty="0">
                        <a:latin typeface="Garamond" panose="02020404030301010803" pitchFamily="18" charset="0"/>
                      </a:endParaRPr>
                    </a:p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cnd=Cond(CC,ifun)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if(cnd):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    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27083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irmov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valE=0+valC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10166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rmmov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[valE]=valA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4665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mrmov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</a:p>
                    <a:p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R[rA]=valM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97911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OP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rA; rB;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valE=valA OP valB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Set CC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70707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jxx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valC; valP=PC+9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cnd=Cond(CC,ifun)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PC=cnd?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valC : 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61864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call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valC; valP=PC+9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valE=valB+(-8)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36068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ret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valA=R[%rsp]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valE=valB+8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[valA]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PC=valM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66406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push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valE=valB+(-8)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[valE]=valA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66091739"/>
                  </a:ext>
                </a:extLst>
              </a:tr>
              <a:tr h="161834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pop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valA=R[%rsp]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valE=valB+8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[valA]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R[%rsp]=valE</a:t>
                      </a:r>
                    </a:p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R[rA]=valM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2892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37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Points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worth noting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Remember what each state does!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Remember the meaning of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rA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rB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valA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valB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valC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valE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valM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Note the order of some instruction (think of: push %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rsp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&amp; pop %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rsp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Use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'</a:t>
            </a:r>
            <a:r>
              <a:rPr lang="en-US" altLang="zh-CN" dirty="0" err="1" smtClean="0">
                <a:latin typeface="Arial" charset="0"/>
                <a:ea typeface="Arial" charset="0"/>
                <a:cs typeface="Arial" charset="0"/>
              </a:rPr>
              <a:t>cond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,' '</a:t>
            </a:r>
            <a:r>
              <a:rPr lang="en-US" altLang="zh-CN" dirty="0" err="1">
                <a:latin typeface="Arial" charset="0"/>
                <a:ea typeface="Arial" charset="0"/>
                <a:cs typeface="Arial" charset="0"/>
              </a:rPr>
              <a:t>cnd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,' and 'CC' in the correct format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73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(2020)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58903" y="0"/>
            <a:ext cx="6033097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2820" y="1779687"/>
            <a:ext cx="339458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dirty="0" err="1">
                <a:latin typeface="Monaco" charset="0"/>
                <a:ea typeface="Monaco" charset="0"/>
                <a:cs typeface="Monaco" charset="0"/>
              </a:rPr>
              <a:t>icode:ifun</a:t>
            </a:r>
            <a:r>
              <a:rPr lang="pt-BR" altLang="zh-CN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&lt;-</a:t>
            </a:r>
            <a:r>
              <a:rPr lang="pt-BR" altLang="zh-CN" dirty="0" smtClean="0">
                <a:latin typeface="Monaco" charset="0"/>
                <a:ea typeface="Monaco" charset="0"/>
                <a:cs typeface="Monaco" charset="0"/>
              </a:rPr>
              <a:t> M1[PC</a:t>
            </a:r>
            <a:r>
              <a:rPr lang="pt-BR" altLang="zh-CN" dirty="0">
                <a:latin typeface="Monaco" charset="0"/>
                <a:ea typeface="Monaco" charset="0"/>
                <a:cs typeface="Monaco" charset="0"/>
              </a:rPr>
              <a:t>] </a:t>
            </a:r>
          </a:p>
          <a:p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valP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&lt;- PC 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+ 1 	</a:t>
            </a:r>
          </a:p>
          <a:p>
            <a:endParaRPr lang="en-US" altLang="zh-CN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altLang="zh-CN" dirty="0" err="1" smtClean="0">
                <a:latin typeface="Monaco" charset="0"/>
                <a:ea typeface="Monaco" charset="0"/>
                <a:cs typeface="Monaco" charset="0"/>
              </a:rPr>
              <a:t>valA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&lt;-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R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[%</a:t>
            </a:r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rbp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] </a:t>
            </a:r>
          </a:p>
          <a:p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valB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 &lt;-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R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[%</a:t>
            </a:r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rbp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] </a:t>
            </a:r>
            <a:endParaRPr lang="en-US" altLang="zh-CN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altLang="zh-CN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altLang="zh-TW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altLang="zh-TW" dirty="0" err="1" smtClean="0">
                <a:latin typeface="Monaco" charset="0"/>
                <a:ea typeface="Monaco" charset="0"/>
                <a:cs typeface="Monaco" charset="0"/>
              </a:rPr>
              <a:t>valE</a:t>
            </a:r>
            <a:r>
              <a:rPr lang="en-US" altLang="zh-TW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&lt;-</a:t>
            </a:r>
            <a:r>
              <a:rPr lang="zh-TW" altLang="en-US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TW" dirty="0" err="1" smtClean="0">
                <a:latin typeface="Monaco" charset="0"/>
                <a:ea typeface="Monaco" charset="0"/>
                <a:cs typeface="Monaco" charset="0"/>
              </a:rPr>
              <a:t>valB</a:t>
            </a:r>
            <a:r>
              <a:rPr lang="en-US" altLang="zh-TW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TW" dirty="0">
                <a:latin typeface="Monaco" charset="0"/>
                <a:ea typeface="Monaco" charset="0"/>
                <a:cs typeface="Monaco" charset="0"/>
              </a:rPr>
              <a:t>+ 8 </a:t>
            </a:r>
            <a:endParaRPr lang="en-US" altLang="zh-TW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altLang="zh-TW" dirty="0">
              <a:latin typeface="Monaco" charset="0"/>
              <a:ea typeface="Monaco" charset="0"/>
              <a:cs typeface="Monaco" charset="0"/>
            </a:endParaRPr>
          </a:p>
          <a:p>
            <a:endParaRPr lang="en-US" altLang="zh-TW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valM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 &lt;-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M8[</a:t>
            </a:r>
            <a:r>
              <a:rPr lang="en-US" altLang="zh-CN" dirty="0" err="1" smtClean="0">
                <a:latin typeface="Monaco" charset="0"/>
                <a:ea typeface="Monaco" charset="0"/>
                <a:cs typeface="Monaco" charset="0"/>
              </a:rPr>
              <a:t>valA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] 	</a:t>
            </a:r>
          </a:p>
          <a:p>
            <a:endParaRPr lang="en-US" altLang="zh-TW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altLang="zh-TW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R[%</a:t>
            </a:r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rsp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] &lt;-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 err="1" smtClean="0">
                <a:latin typeface="Monaco" charset="0"/>
                <a:ea typeface="Monaco" charset="0"/>
                <a:cs typeface="Monaco" charset="0"/>
              </a:rPr>
              <a:t>ValE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</a:t>
            </a:r>
            <a:endParaRPr lang="en-US" altLang="zh-CN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R[%</a:t>
            </a:r>
            <a:r>
              <a:rPr lang="en-US" altLang="zh-CN" dirty="0" err="1">
                <a:latin typeface="Monaco" charset="0"/>
                <a:ea typeface="Monaco" charset="0"/>
                <a:cs typeface="Monaco" charset="0"/>
              </a:rPr>
              <a:t>rbp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] &lt;-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 err="1" smtClean="0">
                <a:latin typeface="Monaco" charset="0"/>
                <a:ea typeface="Monaco" charset="0"/>
                <a:cs typeface="Monaco" charset="0"/>
              </a:rPr>
              <a:t>ValM</a:t>
            </a:r>
            <a:r>
              <a:rPr lang="en-US" altLang="zh-CN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altLang="zh-CN" dirty="0">
                <a:latin typeface="Monaco" charset="0"/>
                <a:ea typeface="Monaco" charset="0"/>
                <a:cs typeface="Monaco" charset="0"/>
              </a:rPr>
              <a:t>	</a:t>
            </a:r>
          </a:p>
          <a:p>
            <a:endParaRPr lang="en-US" altLang="zh-TW" b="1" dirty="0"/>
          </a:p>
          <a:p>
            <a:r>
              <a:rPr lang="zh-TW" altLang="en-US" dirty="0"/>
              <a:t>	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urier New" charset="0"/>
              </a:rPr>
              <a:t>	</a:t>
            </a:r>
          </a:p>
        </p:txBody>
      </p:sp>
      <p:sp>
        <p:nvSpPr>
          <p:cNvPr id="9" name="矩形 8"/>
          <p:cNvSpPr/>
          <p:nvPr/>
        </p:nvSpPr>
        <p:spPr>
          <a:xfrm>
            <a:off x="8329375" y="1779687"/>
            <a:ext cx="2418735" cy="60955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361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Hardware structure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38200" y="1825625"/>
            <a:ext cx="6123039" cy="4351338"/>
          </a:xfrm>
        </p:spPr>
        <p:txBody>
          <a:bodyPr/>
          <a:lstStyle/>
          <a:p>
            <a:r>
              <a:rPr kumimoji="1" lang="en-US" altLang="zh-CN" dirty="0" smtClean="0"/>
              <a:t>Notice the color of different units</a:t>
            </a:r>
          </a:p>
          <a:p>
            <a:pPr lvl="1"/>
            <a:r>
              <a:rPr kumimoji="1" lang="en-US" altLang="zh-CN" dirty="0" smtClean="0"/>
              <a:t>Blue, gray and white</a:t>
            </a:r>
          </a:p>
          <a:p>
            <a:pPr lvl="1"/>
            <a:endParaRPr kumimoji="1" lang="en-US" altLang="zh-CN" dirty="0" smtClean="0"/>
          </a:p>
          <a:p>
            <a:r>
              <a:rPr kumimoji="1" lang="en-US" altLang="zh-CN" dirty="0" smtClean="0"/>
              <a:t> Five stages </a:t>
            </a:r>
          </a:p>
          <a:p>
            <a:endParaRPr kumimoji="1" lang="en-US" altLang="zh-CN" dirty="0"/>
          </a:p>
          <a:p>
            <a:r>
              <a:rPr kumimoji="1" lang="en-US" altLang="zh-CN" dirty="0" smtClean="0"/>
              <a:t>Note the relationship between </a:t>
            </a:r>
            <a:r>
              <a:rPr kumimoji="1" lang="en-US" altLang="zh-CN" dirty="0" err="1"/>
              <a:t>d</a:t>
            </a:r>
            <a:r>
              <a:rPr kumimoji="1" lang="en-US" altLang="zh-CN" dirty="0" err="1" smtClean="0"/>
              <a:t>atapath</a:t>
            </a:r>
            <a:r>
              <a:rPr kumimoji="1" lang="en-US" altLang="zh-CN" dirty="0" smtClean="0"/>
              <a:t> &amp; control logic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HCL only describes the control logic</a:t>
            </a:r>
            <a:endParaRPr kumimoji="1" lang="en-US" altLang="zh-CN" dirty="0"/>
          </a:p>
          <a:p>
            <a:endParaRPr kumimoji="1"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48" y="-1"/>
            <a:ext cx="4862052" cy="689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8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 smtClean="0">
                <a:latin typeface="Arial" charset="0"/>
                <a:ea typeface="Arial" charset="0"/>
                <a:cs typeface="Arial" charset="0"/>
              </a:rPr>
              <a:t>Combinational Circuit &amp; Sequential Circuit</a:t>
            </a:r>
            <a:endParaRPr kumimoji="1" lang="zh-CN" altLang="en-US" sz="4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Combinational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does not require any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sequencing or control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values propagate through a network of logic gates whenever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the inputs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change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Sequential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controlled via a single clock signal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Triggered by a clock transition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537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Example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Combinational Circuit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or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Sequential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Circuit?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Register files?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Data memory?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ALU?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CC?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Instruction memory?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PC?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409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3484</TotalTime>
  <Words>1173</Words>
  <Application>Microsoft Macintosh PowerPoint</Application>
  <PresentationFormat>宽屏</PresentationFormat>
  <Paragraphs>365</Paragraphs>
  <Slides>37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7" baseType="lpstr">
      <vt:lpstr>Cambria Math</vt:lpstr>
      <vt:lpstr>Courier New</vt:lpstr>
      <vt:lpstr>DengXian</vt:lpstr>
      <vt:lpstr>DengXian Light</vt:lpstr>
      <vt:lpstr>Garamond</vt:lpstr>
      <vt:lpstr>Monaco</vt:lpstr>
      <vt:lpstr>Wingdings</vt:lpstr>
      <vt:lpstr>新細明體</vt:lpstr>
      <vt:lpstr>Arial</vt:lpstr>
      <vt:lpstr>Office 主题</vt:lpstr>
      <vt:lpstr>Recitation7</vt:lpstr>
      <vt:lpstr>Announcements</vt:lpstr>
      <vt:lpstr>Schedule</vt:lpstr>
      <vt:lpstr>PowerPoint 演示文稿</vt:lpstr>
      <vt:lpstr>Points worth noting</vt:lpstr>
      <vt:lpstr>Examples (2020)</vt:lpstr>
      <vt:lpstr>Hardware structure</vt:lpstr>
      <vt:lpstr>Combinational Circuit &amp; Sequential Circuit</vt:lpstr>
      <vt:lpstr>Example</vt:lpstr>
      <vt:lpstr>Example</vt:lpstr>
      <vt:lpstr>Make it better?</vt:lpstr>
      <vt:lpstr>Parallelism</vt:lpstr>
      <vt:lpstr>Law of performance</vt:lpstr>
      <vt:lpstr>Instructions per Program </vt:lpstr>
      <vt:lpstr>Clock Cycles per Instruction (CPI) </vt:lpstr>
      <vt:lpstr>Time per Cycle </vt:lpstr>
      <vt:lpstr>Pipeline - philosophy</vt:lpstr>
      <vt:lpstr>Problems - Nonuniform Partitioning</vt:lpstr>
      <vt:lpstr>Problem - Hazards</vt:lpstr>
      <vt:lpstr>Solution – data hazard</vt:lpstr>
      <vt:lpstr>Solution – control hazard</vt:lpstr>
      <vt:lpstr>How can we just stop the pipeline?</vt:lpstr>
      <vt:lpstr>How can we just stop the pipeline?</vt:lpstr>
      <vt:lpstr>How can we just stop the pipeline?</vt:lpstr>
      <vt:lpstr>How to understand the hcl?</vt:lpstr>
      <vt:lpstr>PowerPoint 演示文稿</vt:lpstr>
      <vt:lpstr>Hazard – control logic</vt:lpstr>
      <vt:lpstr>PowerPoint 演示文稿</vt:lpstr>
      <vt:lpstr>Combinations:</vt:lpstr>
      <vt:lpstr>Exceptions</vt:lpstr>
      <vt:lpstr>Examples</vt:lpstr>
      <vt:lpstr>Examples</vt:lpstr>
      <vt:lpstr>Examples</vt:lpstr>
      <vt:lpstr>Examples</vt:lpstr>
      <vt:lpstr>Examples</vt:lpstr>
      <vt:lpstr>Examples</vt:lpstr>
      <vt:lpstr>PowerPoint 演示文稿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Recitation5</dc:title>
  <dc:creator>Microsoft Office User</dc:creator>
  <cp:lastModifiedBy>Microsoft Office User</cp:lastModifiedBy>
  <cp:revision>132</cp:revision>
  <dcterms:created xsi:type="dcterms:W3CDTF">2023-09-21T04:36:27Z</dcterms:created>
  <dcterms:modified xsi:type="dcterms:W3CDTF">2023-10-25T09:56:22Z</dcterms:modified>
</cp:coreProperties>
</file>

<file path=docProps/thumbnail.jpeg>
</file>